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74" r:id="rId3"/>
    <p:sldId id="260" r:id="rId4"/>
    <p:sldId id="259" r:id="rId5"/>
    <p:sldId id="261" r:id="rId6"/>
    <p:sldId id="275" r:id="rId7"/>
    <p:sldId id="262" r:id="rId8"/>
    <p:sldId id="263" r:id="rId9"/>
    <p:sldId id="278" r:id="rId10"/>
    <p:sldId id="273" r:id="rId11"/>
    <p:sldId id="264" r:id="rId12"/>
    <p:sldId id="265" r:id="rId13"/>
    <p:sldId id="266" r:id="rId14"/>
    <p:sldId id="267" r:id="rId15"/>
    <p:sldId id="276" r:id="rId16"/>
    <p:sldId id="277" r:id="rId17"/>
    <p:sldId id="279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C0"/>
    <a:srgbClr val="0033CC"/>
    <a:srgbClr val="E04A18"/>
    <a:srgbClr val="0F4B9F"/>
    <a:srgbClr val="3333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709" autoAdjust="0"/>
  </p:normalViewPr>
  <p:slideViewPr>
    <p:cSldViewPr snapToObjects="1"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D0BCDE-A75E-43C8-B868-4492B9353D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32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BCDE-A75E-43C8-B868-4492B9353D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2F484-2EF7-49A0-8386-1C74B26E3B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68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77BE3-826C-49E8-9E82-6B4FE891BC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11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45589-B74F-419C-A0C5-09F62C33D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09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5840F-B04F-4C0E-A2D3-147B120951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37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8FE55E-F231-45EA-9936-98490D2537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65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5E40B-AB7B-4579-B520-3F197C3EAF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5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F0113-0E2B-4B87-BD3A-E239D9D5E2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31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3995A0-03F4-4610-BE02-07ADA19D3D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66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C7108-BBD3-450A-8574-3E1757E3A6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96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9F19D7-F3E6-4D27-B0A3-CC9CAC8622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5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11105A8-3138-4662-8C7F-CFDACBAE6E1F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60648"/>
            <a:ext cx="6645275" cy="11430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Муниципальное  образовательное учреждение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    средняя общеобразовательная школа с. </a:t>
            </a:r>
            <a:r>
              <a:rPr lang="ru-RU" sz="2000" dirty="0" err="1">
                <a:latin typeface="Times New Roman"/>
                <a:ea typeface="Times New Roman"/>
              </a:rPr>
              <a:t>Свищёвки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  Белинского района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  Пензенской области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405" y="1403648"/>
            <a:ext cx="8394700" cy="512169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Проект </a:t>
            </a:r>
            <a:b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«Старт в науку»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                                           Тема:</a:t>
            </a:r>
            <a:br>
              <a:rPr lang="ru-RU" sz="2000" b="1" i="1" dirty="0" smtClean="0">
                <a:effectLst/>
                <a:latin typeface="Times New Roman"/>
                <a:ea typeface="Times New Roman"/>
              </a:rPr>
            </a:br>
            <a:r>
              <a:rPr lang="ru-RU" sz="2000" b="1" i="1" dirty="0" smtClean="0">
                <a:effectLst/>
                <a:latin typeface="Times New Roman"/>
                <a:ea typeface="Times New Roman"/>
              </a:rPr>
              <a:t>                     Автономная система водоснабжения,</a:t>
            </a:r>
            <a:br>
              <a:rPr lang="ru-RU" sz="2000" b="1" i="1" dirty="0" smtClean="0">
                <a:effectLst/>
                <a:latin typeface="Times New Roman"/>
                <a:ea typeface="Times New Roman"/>
              </a:rPr>
            </a:br>
            <a:r>
              <a:rPr lang="ru-RU" sz="2000" b="1" i="1" dirty="0" smtClean="0">
                <a:effectLst/>
                <a:latin typeface="Times New Roman"/>
                <a:ea typeface="Times New Roman"/>
              </a:rPr>
              <a:t>                         встроенная в централизованную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800" b="1" i="1" dirty="0" smtClean="0">
                <a:effectLst/>
                <a:latin typeface="Times New Roman"/>
                <a:ea typeface="Times New Roman"/>
              </a:rPr>
              <a:t>Выполнили:                                                                 Руководитель:</a:t>
            </a:r>
          </a:p>
          <a:p>
            <a:pPr marL="0" indent="0">
              <a:spcAft>
                <a:spcPts val="0"/>
              </a:spcAft>
              <a:buNone/>
            </a:pPr>
            <a:endParaRPr lang="ru-RU" sz="1800" b="1" i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i="1" dirty="0" smtClean="0">
                <a:latin typeface="Times New Roman"/>
                <a:ea typeface="Calibri"/>
                <a:cs typeface="Times New Roman"/>
              </a:rPr>
              <a:t>Фомин Иван                                                                    Новиков М.Н.,</a:t>
            </a:r>
          </a:p>
          <a:p>
            <a:pPr>
              <a:spcAft>
                <a:spcPts val="0"/>
              </a:spcAft>
            </a:pPr>
            <a:r>
              <a:rPr lang="ru-RU" sz="1800" b="1" i="1" dirty="0" smtClean="0">
                <a:effectLst/>
                <a:latin typeface="Times New Roman"/>
                <a:ea typeface="Calibri"/>
                <a:cs typeface="Times New Roman"/>
              </a:rPr>
              <a:t>Фомин Николай</a:t>
            </a:r>
          </a:p>
          <a:p>
            <a:pPr>
              <a:spcAft>
                <a:spcPts val="0"/>
              </a:spcAft>
            </a:pPr>
            <a:r>
              <a:rPr lang="ru-RU" sz="1800" b="1" i="1" dirty="0" smtClean="0">
                <a:latin typeface="Times New Roman"/>
                <a:ea typeface="Calibri"/>
                <a:cs typeface="Times New Roman"/>
              </a:rPr>
              <a:t>Петров Александр                                                          учитель физики</a:t>
            </a: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                    </a:t>
            </a:r>
            <a:b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</a:t>
            </a:r>
            <a:b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</a:t>
            </a:r>
            <a:r>
              <a:rPr lang="ru-RU" sz="1800" b="1" dirty="0" err="1" smtClean="0">
                <a:latin typeface="Times New Roman"/>
                <a:ea typeface="Calibri"/>
                <a:cs typeface="Times New Roman"/>
              </a:rPr>
              <a:t>с.Свищёвка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 2013</a:t>
            </a: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20FAF-794A-48D9-9803-13E977E45B1F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МИХАИЛ\Pictures\нова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768752" cy="4388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Схема электрическая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1524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Расчёт массы металла в баке.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6583"/>
            <a:ext cx="10758016" cy="62541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Где: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D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-наружный диаметр трубы, 300 мм</a:t>
            </a:r>
            <a:br>
              <a:rPr lang="ru-RU" sz="20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        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d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– внутренний диаметр 296 мм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        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h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– высота бака 1500 мм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        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t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–толщина стенки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8806403"/>
              </p:ext>
            </p:extLst>
          </p:nvPr>
        </p:nvGraphicFramePr>
        <p:xfrm>
          <a:off x="-9195" y="4954288"/>
          <a:ext cx="8501063" cy="576263"/>
        </p:xfrm>
        <a:graphic>
          <a:graphicData uri="http://schemas.openxmlformats.org/presentationml/2006/ole">
            <p:oleObj spid="_x0000_s21551" name="Формула" r:id="rId3" imgW="5765800" imgH="393700" progId="Equation.3">
              <p:embed/>
            </p:oleObj>
          </a:graphicData>
        </a:graphic>
      </p:graphicFrame>
      <p:pic>
        <p:nvPicPr>
          <p:cNvPr id="21507" name="Picture 3" descr="C:\Users\11\Desktop\труб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0851"/>
            <a:ext cx="21526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1025193"/>
              </p:ext>
            </p:extLst>
          </p:nvPr>
        </p:nvGraphicFramePr>
        <p:xfrm>
          <a:off x="211468" y="5575455"/>
          <a:ext cx="8280400" cy="395288"/>
        </p:xfrm>
        <a:graphic>
          <a:graphicData uri="http://schemas.openxmlformats.org/presentationml/2006/ole">
            <p:oleObj spid="_x0000_s21552" name="Формула" r:id="rId5" imgW="4800600" imgH="228600" progId="Equation.3">
              <p:embed/>
            </p:oleObj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7406139"/>
              </p:ext>
            </p:extLst>
          </p:nvPr>
        </p:nvGraphicFramePr>
        <p:xfrm>
          <a:off x="41275" y="1720850"/>
          <a:ext cx="2468563" cy="581025"/>
        </p:xfrm>
        <a:graphic>
          <a:graphicData uri="http://schemas.openxmlformats.org/presentationml/2006/ole">
            <p:oleObj spid="_x0000_s21553" name="Формула" r:id="rId6" imgW="1016000" imgH="241300" progId="Equation.3">
              <p:embed/>
            </p:oleObj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8024963"/>
              </p:ext>
            </p:extLst>
          </p:nvPr>
        </p:nvGraphicFramePr>
        <p:xfrm>
          <a:off x="2483768" y="1625314"/>
          <a:ext cx="2721620" cy="676561"/>
        </p:xfrm>
        <a:graphic>
          <a:graphicData uri="http://schemas.openxmlformats.org/presentationml/2006/ole">
            <p:oleObj spid="_x0000_s21554" name="Формула" r:id="rId7" imgW="16891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5557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35496"/>
            <a:ext cx="8394700" cy="26644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где: р=7800кг/м</a:t>
            </a:r>
            <a:r>
              <a:rPr lang="ru-RU" sz="2400" baseline="30000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- плотность железа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Стоимость проката с = 30 000 р/т = 30 </a:t>
            </a:r>
            <a:r>
              <a:rPr lang="ru-RU" sz="2400" dirty="0" err="1" smtClean="0">
                <a:effectLst/>
                <a:latin typeface="Calibri"/>
                <a:ea typeface="Calibri"/>
                <a:cs typeface="Times New Roman"/>
              </a:rPr>
              <a:t>руб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/кг.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Тогда стоимость трубы = 30 х 30 = 900 р + 900 р = 1800 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За сварочные работы (стоимость металла равна стоимости изготовления).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931998"/>
              </p:ext>
            </p:extLst>
          </p:nvPr>
        </p:nvGraphicFramePr>
        <p:xfrm>
          <a:off x="318243" y="1479079"/>
          <a:ext cx="6563298" cy="543118"/>
        </p:xfrm>
        <a:graphic>
          <a:graphicData uri="http://schemas.openxmlformats.org/presentationml/2006/ole">
            <p:oleObj spid="_x0000_s19483" name="Формула" r:id="rId3" imgW="2565400" imgH="2286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404664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Масса бака составит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971600" y="4593494"/>
            <a:ext cx="6768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80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 Расчёт длины мини башни в доме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711324"/>
            <a:ext cx="8394700" cy="503004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Так как «башня», в дальнейшем бак будет  находиться под давлением выше и ниже атмосферного, то его  лучше изготовить из трубы. Выберем трубу диаметром 30 см= 3 </a:t>
            </a:r>
            <a:r>
              <a:rPr lang="ru-RU" sz="2000" dirty="0" err="1" smtClean="0">
                <a:effectLst/>
                <a:latin typeface="Calibri"/>
                <a:ea typeface="Calibri"/>
                <a:cs typeface="Times New Roman"/>
              </a:rPr>
              <a:t>дм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, толщина стенки 2 мм. Найдём длину трубы из формулы.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-объём в литрах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- число 3,14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d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 - диаметр трубы , </a:t>
            </a:r>
            <a:r>
              <a:rPr lang="ru-RU" sz="2000" dirty="0" err="1" smtClean="0">
                <a:effectLst/>
                <a:latin typeface="Calibri"/>
                <a:ea typeface="Calibri"/>
                <a:cs typeface="Times New Roman"/>
              </a:rPr>
              <a:t>дм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h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– длина (высота) трубы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4110358"/>
              </p:ext>
            </p:extLst>
          </p:nvPr>
        </p:nvGraphicFramePr>
        <p:xfrm>
          <a:off x="4210050" y="3492500"/>
          <a:ext cx="4624388" cy="571500"/>
        </p:xfrm>
        <a:graphic>
          <a:graphicData uri="http://schemas.openxmlformats.org/presentationml/2006/ole">
            <p:oleObj spid="_x0000_s20492" name="Формула" r:id="rId3" imgW="20955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021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>Присоединение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оборудования к баку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Calibri"/>
                <a:ea typeface="Calibri"/>
                <a:cs typeface="Times New Roman"/>
              </a:rPr>
              <a:t>Бак 1 устанавливается в подсобном     обогреваемом помещении  (кухня, котельная, ванная), крепится кронштейнами  2 под потолок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r>
              <a:rPr lang="ru-RU" sz="1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 бак 1 вваривается муфты и резьбы (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G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1/2) 3, 4, 5 , 6, 7. 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К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муфте 3 посредством фитинга подключается   </a:t>
            </a:r>
            <a:r>
              <a:rPr lang="ru-RU" sz="1800" dirty="0" err="1" smtClean="0">
                <a:latin typeface="Calibri"/>
                <a:ea typeface="Calibri"/>
                <a:cs typeface="Times New Roman"/>
              </a:rPr>
              <a:t>электрокон-тактный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манометр ЭКМ, резьбе 4- подача воды из системы водоснабжения</a:t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> к муфте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5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– атмосферный клапан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 муфту 6 вворачивается кран, к резьбе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7</a:t>
            </a:r>
          </a:p>
          <a:p>
            <a:pPr marL="0" indent="0">
              <a:buNone/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подключается разводящий водопровод в доме.</a:t>
            </a:r>
            <a:endParaRPr lang="ru-RU" sz="1800" dirty="0"/>
          </a:p>
        </p:txBody>
      </p:sp>
      <p:pic>
        <p:nvPicPr>
          <p:cNvPr id="22531" name="Picture 3" descr="G:\Фомин 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110" y="3455854"/>
            <a:ext cx="2833584" cy="32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59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Расчёт регулируемого объёма воды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. Давление в баке подчиняется закону Бойля – Мариотта.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P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=1,5 кгс/см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p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p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      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зададим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15 дм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3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при р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2,5 кгс/см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P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2,5 кгс/см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тогда р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1, 5 кгс/см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2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=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x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                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– воздушный объём при р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1,5 кгс/см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2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15 дм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3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            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– воздушный объём при р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= 2,5 кгс/см</a:t>
            </a:r>
            <a:r>
              <a:rPr lang="ru-RU" sz="2000" baseline="30000" dirty="0" smtClean="0">
                <a:latin typeface="Calibri"/>
                <a:ea typeface="Calibri"/>
                <a:cs typeface="Times New Roman"/>
              </a:rPr>
              <a:t>2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Итак регулируемый объём воды составит: </a:t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∆</a:t>
            </a:r>
            <a:r>
              <a:rPr lang="en-US" sz="2000" dirty="0" smtClean="0">
                <a:latin typeface="Calibri"/>
                <a:ea typeface="Calibri"/>
                <a:cs typeface="Calibri"/>
              </a:rPr>
              <a:t>V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=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-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V</a:t>
            </a:r>
            <a:r>
              <a:rPr lang="ru-RU" sz="2000" baseline="-250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=25-15= 10 литров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4775"/>
            <a:ext cx="6645275" cy="1143000"/>
          </a:xfrm>
        </p:spPr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Расчёт высоты врезки  крана.</a:t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p:oleObj spid="_x0000_s45090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0" y="895350"/>
          <a:ext cx="114300" cy="219075"/>
        </p:xfrm>
        <a:graphic>
          <a:graphicData uri="http://schemas.openxmlformats.org/presentationml/2006/ole">
            <p:oleObj spid="_x0000_s45091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0" y="1114425"/>
          <a:ext cx="114300" cy="219075"/>
        </p:xfrm>
        <a:graphic>
          <a:graphicData uri="http://schemas.openxmlformats.org/presentationml/2006/ole">
            <p:oleObj spid="_x0000_s45092" name="Формула" r:id="rId5" imgW="114151" imgH="215619" progId="Equation.3">
              <p:embed/>
            </p:oleObj>
          </a:graphicData>
        </a:graphic>
      </p:graphicFrame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-684584" y="1771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059832" y="3602941"/>
            <a:ext cx="400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8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=П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/4=&gt;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/П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=4*37,5/3,14*3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=5дм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95536" y="2264113"/>
            <a:ext cx="14333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=1 кг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2,5 кг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=x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15 дм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3635896" y="2045038"/>
          <a:ext cx="2343150" cy="438150"/>
        </p:xfrm>
        <a:graphic>
          <a:graphicData uri="http://schemas.openxmlformats.org/presentationml/2006/ole">
            <p:oleObj spid="_x0000_s45093" name="Формула" r:id="rId6" imgW="2336800" imgH="431800" progId="Equation.3">
              <p:embed/>
            </p:oleObj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059832" y="2996952"/>
            <a:ext cx="406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Высоту врезки муфты с краном на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59832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Следовательно кран 6 врезаем на расстоянии 50 см от верха бака.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Расчёт врезки крана.</a:t>
            </a:r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137301"/>
            <a:ext cx="27363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=1 кг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2,5 кг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=x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15 дм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706036" y="1838405"/>
          <a:ext cx="2926967" cy="597792"/>
        </p:xfrm>
        <a:graphic>
          <a:graphicData uri="http://schemas.openxmlformats.org/presentationml/2006/ole">
            <p:oleObj spid="_x0000_s54298" name="Формула" r:id="rId3" imgW="2095500" imgH="431800" progId="Equation.3">
              <p:embed/>
            </p:oleObj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979712" y="19680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941340" y="2061101"/>
          <a:ext cx="190500" cy="152400"/>
        </p:xfrm>
        <a:graphic>
          <a:graphicData uri="http://schemas.openxmlformats.org/presentationml/2006/ole">
            <p:oleObj spid="_x0000_s54299" name="Формула" r:id="rId4" imgW="190417" imgH="152334" progId="Equation.3">
              <p:embed/>
            </p:oleObj>
          </a:graphicData>
        </a:graphic>
      </p:graphicFrame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131840" y="1968024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=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1331640" y="2948404"/>
          <a:ext cx="648072" cy="518458"/>
        </p:xfrm>
        <a:graphic>
          <a:graphicData uri="http://schemas.openxmlformats.org/presentationml/2006/ole">
            <p:oleObj spid="_x0000_s54300" name="Формула" r:id="rId5" imgW="190417" imgH="152334" progId="Equation.3">
              <p:embed/>
            </p:oleObj>
          </a:graphicData>
        </a:graphic>
      </p:graphicFrame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835696" y="2763738"/>
            <a:ext cx="7076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Следовательно муфту 6 с краном врезаем на расстояние 50 см от верха бака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393554"/>
              </p:ext>
            </p:extLst>
          </p:nvPr>
        </p:nvGraphicFramePr>
        <p:xfrm>
          <a:off x="3275856" y="3933056"/>
          <a:ext cx="4991873" cy="931024"/>
        </p:xfrm>
        <a:graphic>
          <a:graphicData uri="http://schemas.openxmlformats.org/presentationml/2006/ole">
            <p:oleObj spid="_x0000_s54301" name="Формула" r:id="rId6" imgW="2400300" imgH="44450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195736" y="4134271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т.к. </a:t>
            </a:r>
            <a:endParaRPr lang="ru-RU" sz="2400" dirty="0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331640" y="4883478"/>
            <a:ext cx="624381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 расчётов по варианту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следует, что регулируемый объём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= 25 – 15 = 10 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для этого нужно?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853689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4977452"/>
              </p:ext>
            </p:extLst>
          </p:nvPr>
        </p:nvGraphicFramePr>
        <p:xfrm>
          <a:off x="1" y="1412776"/>
          <a:ext cx="9143998" cy="5445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87"/>
                <a:gridCol w="1284027"/>
                <a:gridCol w="1523857"/>
                <a:gridCol w="1523857"/>
                <a:gridCol w="1524285"/>
                <a:gridCol w="1524285"/>
              </a:tblGrid>
              <a:tr h="628736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Металлопластовая труба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solidFill>
                            <a:srgbClr val="0060C0"/>
                          </a:solidFill>
                          <a:effectLst/>
                        </a:rPr>
                        <a:t>30 м х 18руб</a:t>
                      </a:r>
                      <a:endParaRPr lang="ru-RU" sz="60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540 </a:t>
                      </a:r>
                      <a:r>
                        <a:rPr lang="ru-RU" sz="900" dirty="0" err="1">
                          <a:solidFill>
                            <a:srgbClr val="0060C0"/>
                          </a:solidFill>
                          <a:effectLst/>
                        </a:rPr>
                        <a:t>руб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628736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Железные муфты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effectLst/>
                        </a:rPr>
                        <a:t>6 </a:t>
                      </a:r>
                      <a:r>
                        <a:rPr lang="ru-RU" sz="900" dirty="0" err="1">
                          <a:effectLst/>
                        </a:rPr>
                        <a:t>шт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x</a:t>
                      </a:r>
                      <a:r>
                        <a:rPr lang="ru-RU" sz="900" dirty="0">
                          <a:effectLst/>
                        </a:rPr>
                        <a:t> 50руб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300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348025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фитинги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6 шт </a:t>
                      </a:r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 50руб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300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348025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Краны 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3 шт х 150руб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450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628736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Обратный клапан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1 шт х 150руб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150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943103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Вибрационный насос Малыш-Э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1 шт х 1750руб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1750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943103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 err="1">
                          <a:solidFill>
                            <a:srgbClr val="0060C0"/>
                          </a:solidFill>
                          <a:effectLst/>
                        </a:rPr>
                        <a:t>Электроконтактный</a:t>
                      </a:r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 манометр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1 шт х 1200руб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1200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628736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</a:rPr>
                        <a:t>Электрический  материал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400 р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400 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  <a:tr h="348025">
                <a:tc>
                  <a:txBody>
                    <a:bodyPr/>
                    <a:lstStyle/>
                    <a:p>
                      <a:pPr marL="457200"/>
                      <a:r>
                        <a:rPr lang="ru-RU" sz="900" dirty="0">
                          <a:solidFill>
                            <a:srgbClr val="0060C0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Итого</a:t>
                      </a:r>
                      <a:endParaRPr lang="ru-RU" sz="600" dirty="0">
                        <a:solidFill>
                          <a:srgbClr val="0060C0"/>
                        </a:solidFill>
                        <a:effectLst/>
                        <a:latin typeface="Batang" pitchFamily="18" charset="-127"/>
                        <a:ea typeface="Batang" pitchFamily="18" charset="-127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900">
                          <a:effectLst/>
                        </a:rPr>
                        <a:t>4150руб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41" marR="424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646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Малыш-Э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Times New Roman"/>
              </a:rPr>
              <a:t>Впервые разработан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экологически безопасный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вибрационный насос</a:t>
            </a:r>
            <a:r>
              <a:rPr lang="en-US" b="1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i="1" dirty="0">
                <a:solidFill>
                  <a:srgbClr val="000000"/>
                </a:solidFill>
                <a:ea typeface="Times New Roman"/>
              </a:rPr>
              <a:t>“</a:t>
            </a:r>
            <a:r>
              <a:rPr lang="ru-RU" b="1" i="1" dirty="0">
                <a:solidFill>
                  <a:srgbClr val="000000"/>
                </a:solidFill>
                <a:ea typeface="Times New Roman"/>
              </a:rPr>
              <a:t>Малыш - Э”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сочетающий в себе все достоинства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вибронасосов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24578" name="Picture 2" descr="Малы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148" y="3429000"/>
            <a:ext cx="2418432" cy="2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9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 Мы живём в разных населённых пунктах Белинского и Каменского районов. Но проблемы у людей, проживающих там, общие. Одна из которых водоснабжение.  А читая публикации в газетах разного уровня, пришли к выводу, что эта проблема беспокоит почти все сельские населения и не только Пензенской области.  Мы решили подробно изучить данный вопрос и вот что мы выяснили.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 заводским оборудованием</a:t>
            </a:r>
            <a:endParaRPr lang="ru-RU" dirty="0"/>
          </a:p>
        </p:txBody>
      </p:sp>
      <p:pic>
        <p:nvPicPr>
          <p:cNvPr id="25602" name="Рисунок 5" descr="САВ установка обратного клап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234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34" y="260648"/>
            <a:ext cx="6645275" cy="1143000"/>
          </a:xfrm>
        </p:spPr>
        <p:txBody>
          <a:bodyPr/>
          <a:lstStyle/>
          <a:p>
            <a:r>
              <a:rPr lang="ru-RU" kern="1800" dirty="0" err="1">
                <a:solidFill>
                  <a:srgbClr val="0060C0"/>
                </a:solidFill>
                <a:ea typeface="Times New Roman"/>
                <a:cs typeface="Times New Roman"/>
              </a:rPr>
              <a:t>Гидроаккумулятор</a:t>
            </a:r>
            <a:r>
              <a:rPr lang="ru-RU" kern="1800" dirty="0">
                <a:solidFill>
                  <a:srgbClr val="0060C0"/>
                </a:solidFill>
                <a:ea typeface="Times New Roman"/>
                <a:cs typeface="Times New Roman"/>
              </a:rPr>
              <a:t> UNIPRESS 100 л (</a:t>
            </a:r>
            <a:r>
              <a:rPr lang="ru-RU" kern="1800" dirty="0" err="1">
                <a:solidFill>
                  <a:srgbClr val="0060C0"/>
                </a:solidFill>
                <a:ea typeface="Times New Roman"/>
                <a:cs typeface="Times New Roman"/>
              </a:rPr>
              <a:t>верт</a:t>
            </a:r>
            <a:r>
              <a:rPr lang="ru-RU" kern="1800" dirty="0">
                <a:solidFill>
                  <a:srgbClr val="0060C0"/>
                </a:solidFill>
                <a:ea typeface="Times New Roman"/>
                <a:cs typeface="Times New Roman"/>
              </a:rPr>
              <a:t>).</a:t>
            </a:r>
            <a:r>
              <a:rPr lang="ru-RU" dirty="0">
                <a:solidFill>
                  <a:srgbClr val="006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60C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6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Диапазон рабочих температур от 0oС до 35oС </a:t>
            </a:r>
            <a:b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Максимальное давление жидкости в </a:t>
            </a:r>
            <a:r>
              <a:rPr lang="ru-RU" sz="2000" dirty="0" err="1">
                <a:solidFill>
                  <a:srgbClr val="0060C0"/>
                </a:solidFill>
                <a:ea typeface="Times New Roman"/>
                <a:cs typeface="Times New Roman"/>
              </a:rPr>
              <a:t>гидроаккумуляторе</a:t>
            </a: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 - 6 атм. </a:t>
            </a:r>
            <a:b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Давление воздуха внутри </a:t>
            </a:r>
            <a:r>
              <a:rPr lang="ru-RU" sz="2000" dirty="0" err="1">
                <a:solidFill>
                  <a:srgbClr val="0060C0"/>
                </a:solidFill>
                <a:ea typeface="Times New Roman"/>
                <a:cs typeface="Times New Roman"/>
              </a:rPr>
              <a:t>гидроаккумулятора</a:t>
            </a: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 – 1,5 атм. </a:t>
            </a:r>
            <a:b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Присоединительный размер – 1"</a:t>
            </a:r>
            <a:endParaRPr lang="ru-RU" sz="2000" dirty="0">
              <a:solidFill>
                <a:srgbClr val="006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60C0"/>
                </a:solidFill>
                <a:ea typeface="Times New Roman"/>
                <a:cs typeface="Times New Roman"/>
              </a:rPr>
              <a:t>Цена: 3628 руб.</a:t>
            </a:r>
            <a:endParaRPr lang="ru-RU" sz="2000" dirty="0">
              <a:solidFill>
                <a:srgbClr val="006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7650" name="Рисунок 1" descr="http://vodopadirk.ru/uploads/upload_cat/normal/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072480" cy="333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068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60C0"/>
                </a:solidFill>
                <a:latin typeface="Calibri"/>
                <a:ea typeface="Calibri"/>
                <a:cs typeface="Times New Roman"/>
              </a:rPr>
              <a:t>Заключение</a:t>
            </a:r>
            <a:r>
              <a:rPr lang="ru-RU" sz="3600" dirty="0">
                <a:solidFill>
                  <a:srgbClr val="006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60C0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rgbClr val="006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Практическая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реализация проекта позволит: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Создать комфортные условия проживания ( жизнедеятельности).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Снизить риски от </a:t>
            </a:r>
            <a:r>
              <a:rPr lang="ru-RU" sz="2000" dirty="0" err="1">
                <a:latin typeface="Calibri"/>
                <a:ea typeface="Calibri"/>
                <a:cs typeface="Times New Roman"/>
              </a:rPr>
              <a:t>недополучения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продукции растениеводства и животноводства.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Снизить себестоимость продукции, производимых в хозяйстве.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  При наличии автономного электрогенератора исключить перерывы водоснабжения.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Не заготавливать большое количество воды, которая за ненадобностью вылита из ёмкости.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Проводить ТО и ремонт системы водоснабжения при базовых знаниях по физике.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697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1\Desktop\1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96" y="1556792"/>
            <a:ext cx="4116761" cy="30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1\Desktop\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1771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3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/>
                <a:ea typeface="Calibri"/>
              </a:rPr>
              <a:t>Буровые скважины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>
                <a:latin typeface="Times New Roman"/>
                <a:ea typeface="Calibri"/>
              </a:rPr>
              <a:t>Буровые скважины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— наиболее распространенный вид водоприемных сооружений для систем сельскохозяйствен­ного водоснабжения. </a:t>
            </a:r>
            <a:endParaRPr lang="ru-RU" sz="2000" dirty="0"/>
          </a:p>
        </p:txBody>
      </p:sp>
      <p:pic>
        <p:nvPicPr>
          <p:cNvPr id="14338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1523"/>
            <a:ext cx="507139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33CC"/>
                </a:solidFill>
                <a:latin typeface="Times New Roman"/>
                <a:ea typeface="Calibri"/>
              </a:rPr>
              <a:t>Шахтные колодцы</a:t>
            </a:r>
            <a:r>
              <a:rPr lang="ru-RU" dirty="0" smtClean="0">
                <a:solidFill>
                  <a:srgbClr val="0033CC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Шахтные колодцы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 чаще всего применяют для при­ема относительно неглубоко залегающих вод (обычно на глу­бине не более 20 м) из безнапорных водоносных горизонтов</a:t>
            </a:r>
            <a:endParaRPr lang="ru-RU" sz="2000" dirty="0"/>
          </a:p>
        </p:txBody>
      </p:sp>
      <p:pic>
        <p:nvPicPr>
          <p:cNvPr id="16386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1150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33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Каптажные</a:t>
            </a:r>
            <a:r>
              <a:rPr lang="ru-RU" dirty="0" smtClean="0"/>
              <a:t> камеры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  </a:t>
            </a:r>
            <a:r>
              <a:rPr lang="ru-RU" sz="2000" b="1" i="1" dirty="0" err="1" smtClean="0">
                <a:latin typeface="Times New Roman"/>
                <a:ea typeface="Calibri"/>
              </a:rPr>
              <a:t>Каптажные</a:t>
            </a:r>
            <a:r>
              <a:rPr lang="ru-RU" sz="2000" b="1" i="1" dirty="0" smtClean="0">
                <a:latin typeface="Times New Roman"/>
                <a:ea typeface="Calibri"/>
              </a:rPr>
              <a:t> камеры </a:t>
            </a:r>
            <a:r>
              <a:rPr lang="ru-RU" sz="2000" dirty="0" smtClean="0">
                <a:latin typeface="Times New Roman"/>
                <a:ea typeface="Calibri"/>
              </a:rPr>
              <a:t>применяют при необходимости использования для водоснабжения ключевой воды. Для захва­та вод восходящих ключей устраивают </a:t>
            </a:r>
            <a:r>
              <a:rPr lang="ru-RU" sz="2000" dirty="0" err="1" smtClean="0">
                <a:latin typeface="Times New Roman"/>
                <a:ea typeface="Calibri"/>
              </a:rPr>
              <a:t>каптажные</a:t>
            </a:r>
            <a:r>
              <a:rPr lang="ru-RU" sz="2000" dirty="0" smtClean="0">
                <a:latin typeface="Times New Roman"/>
                <a:ea typeface="Calibri"/>
              </a:rPr>
              <a:t> камеры по типу шахтных колодцев, располагая их под местами выходов воды, а для захвата вод нисходящих ключей — камеры приемом воды через  боковые стенки.</a:t>
            </a:r>
            <a:endParaRPr lang="ru-RU" sz="2000" dirty="0"/>
          </a:p>
        </p:txBody>
      </p:sp>
      <p:pic>
        <p:nvPicPr>
          <p:cNvPr id="43010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6480720" cy="323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Постановка задачи.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Times New Roman"/>
                <a:ea typeface="Calibri"/>
              </a:rPr>
              <a:t>В сёлах Пензенской области и других населённых пунктах за последние 20 лет значительные изменения в быту и общественном устройстве; происходит урбанизация населения,-   переезд в городскую местность. Поэтому в малонаселённых пунктах централизованные системы водоснабжения или не действуют или в их работе наблюдаются перерывы.</a:t>
            </a:r>
            <a:br>
              <a:rPr lang="ru-RU" sz="2000" dirty="0" smtClean="0">
                <a:effectLst/>
                <a:latin typeface="Times New Roman"/>
                <a:ea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</a:rPr>
              <a:t>Нами разработана совмещённая схема централизованного и автономного водоснабжения т.е. в перерывах первого действует вторая автономная.</a:t>
            </a:r>
            <a:br>
              <a:rPr lang="ru-RU" sz="2000" dirty="0" smtClean="0">
                <a:effectLst/>
                <a:latin typeface="Times New Roman"/>
                <a:ea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</a:rPr>
              <a:t>Если нет централизованного, то система действует как автономная , используя  в качестве источника воды шахтные колодцы, каптажи, буровые скважины мелкого залегания.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5306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Общий принцип работы.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7410" name="Picture 2" descr="Схема водоснаб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632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дом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50" y="0"/>
            <a:ext cx="915224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734</Words>
  <Application>Microsoft Office PowerPoint</Application>
  <PresentationFormat>Экран (4:3)</PresentationFormat>
  <Paragraphs>156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Специальное оформление</vt:lpstr>
      <vt:lpstr>Формула</vt:lpstr>
      <vt:lpstr>Муниципальное  образовательное учреждение      средняя общеобразовательная школа с. Свищёвки    Белинского района    Пензенской области </vt:lpstr>
      <vt:lpstr>Слайд 2</vt:lpstr>
      <vt:lpstr>Слайд 3</vt:lpstr>
      <vt:lpstr>Буровые скважины </vt:lpstr>
      <vt:lpstr>Шахтные колодцы </vt:lpstr>
      <vt:lpstr>Каптажные камеры</vt:lpstr>
      <vt:lpstr>Постановка задачи.</vt:lpstr>
      <vt:lpstr>Общий принцип работы. </vt:lpstr>
      <vt:lpstr>Слайд 9</vt:lpstr>
      <vt:lpstr>Слайд 10</vt:lpstr>
      <vt:lpstr>Расчёт массы металла в баке.</vt:lpstr>
      <vt:lpstr>Слайд 12</vt:lpstr>
      <vt:lpstr> Расчёт длины мини башни в доме</vt:lpstr>
      <vt:lpstr> Присоединение оборудования к баку </vt:lpstr>
      <vt:lpstr> Расчёт регулируемого объёма воды</vt:lpstr>
      <vt:lpstr>Расчёт высоты врезки  крана. </vt:lpstr>
      <vt:lpstr>Расчёт врезки крана.</vt:lpstr>
      <vt:lpstr>Что нам для этого нужно?</vt:lpstr>
      <vt:lpstr>Малыш-Э</vt:lpstr>
      <vt:lpstr>Сравнение с заводским оборудованием</vt:lpstr>
      <vt:lpstr>Гидроаккумулятор UNIPRESS 100 л (верт).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образовательное учреждение      средняя общеобразовательная школа с. Свищёвки    Белинского района    Пензенской области</dc:title>
  <dc:creator>11</dc:creator>
  <cp:lastModifiedBy>МИХАИЛ</cp:lastModifiedBy>
  <cp:revision>28</cp:revision>
  <dcterms:created xsi:type="dcterms:W3CDTF">2012-03-19T06:20:02Z</dcterms:created>
  <dcterms:modified xsi:type="dcterms:W3CDTF">2013-03-27T17:16:38Z</dcterms:modified>
</cp:coreProperties>
</file>